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7"/>
  </p:notesMasterIdLst>
  <p:sldIdLst>
    <p:sldId id="258" r:id="rId2"/>
    <p:sldId id="262" r:id="rId3"/>
    <p:sldId id="265" r:id="rId4"/>
    <p:sldId id="266" r:id="rId5"/>
    <p:sldId id="268" r:id="rId6"/>
    <p:sldId id="269" r:id="rId7"/>
    <p:sldId id="274" r:id="rId8"/>
    <p:sldId id="270" r:id="rId9"/>
    <p:sldId id="272" r:id="rId10"/>
    <p:sldId id="273" r:id="rId11"/>
    <p:sldId id="275" r:id="rId12"/>
    <p:sldId id="277" r:id="rId13"/>
    <p:sldId id="276" r:id="rId14"/>
    <p:sldId id="278" r:id="rId15"/>
    <p:sldId id="264" r:id="rId16"/>
  </p:sldIdLst>
  <p:sldSz cx="12192000" cy="6858000"/>
  <p:notesSz cx="6858000" cy="9144000"/>
  <p:embeddedFontLst>
    <p:embeddedFont>
      <p:font typeface="Libre Franklin" pitchFamily="2" charset="77"/>
      <p:regular r:id="rId18"/>
      <p:bold r:id="rId19"/>
      <p:italic r:id="rId20"/>
      <p:boldItalic r:id="rId21"/>
    </p:embeddedFont>
    <p:embeddedFont>
      <p:font typeface="Libre Franklin Medium" panose="020B0604020202020204" pitchFamily="34" charset="0"/>
      <p:regular r:id="rId22"/>
      <p:bold r:id="rId23"/>
      <p:italic r:id="rId24"/>
      <p:boldItalic r:id="rId25"/>
    </p:embeddedFont>
    <p:embeddedFont>
      <p:font typeface="Montserrat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55"/>
  </p:normalViewPr>
  <p:slideViewPr>
    <p:cSldViewPr snapToGrid="0">
      <p:cViewPr varScale="1">
        <p:scale>
          <a:sx n="89" d="100"/>
          <a:sy n="89" d="100"/>
        </p:scale>
        <p:origin x="9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29207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87256b181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87256b181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42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58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50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pa universidades + institutos">
  <p:cSld name="Diapositiva de título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" name="Google Shape;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3" name="Google Shape;5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7" name="Google Shape;5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 descr="Imagen que contiene alimentos, plato&#10;&#10;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 rot="5400000">
            <a:off x="2192491" y="471334"/>
            <a:ext cx="2814829" cy="5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6" name="Google Shape;106;p8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Imagen que contiene reloj&#10;&#10;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11" name="Google Shape;111;p8" descr="Imagen que contiene objeto, reloj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13" name="Google Shape;113;p8" descr="Imagen que contiene señal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5" name="Google Shape;12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0" descr="Imagen que contiene dibujo&#10;&#10;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0" descr="Imagen que contiene dibujo&#10;&#10;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0" descr="Imagen que contiene dibujo&#10;&#10;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0" descr="Imagen que contiene dibujo&#10;&#10;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0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/>
          </a:p>
        </p:txBody>
      </p:sp>
      <p:sp>
        <p:nvSpPr>
          <p:cNvPr id="133" name="Google Shape;133;p10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10" descr="Imagen que contiene alimentos, plato&#10;&#10;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0" name="Google Shape;140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9" name="Google Shape;149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1" name="Google Shape;15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2" name="Google Shape;15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aconga.redclara.net/blo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Qi0cyCEyv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rit.fr/netscity/prod/intr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</a:t>
            </a:r>
            <a:endParaRPr dirty="0"/>
          </a:p>
        </p:txBody>
      </p:sp>
      <p:sp>
        <p:nvSpPr>
          <p:cNvPr id="207" name="Google Shape;207;p21"/>
          <p:cNvSpPr txBox="1">
            <a:spLocks noGrp="1"/>
          </p:cNvSpPr>
          <p:nvPr>
            <p:ph type="body" idx="1"/>
          </p:nvPr>
        </p:nvSpPr>
        <p:spPr>
          <a:xfrm>
            <a:off x="416037" y="2743949"/>
            <a:ext cx="11359925" cy="8422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dirty="0"/>
              <a:t>Reina Camacho Toro, Luis </a:t>
            </a:r>
            <a:r>
              <a:rPr lang="en-US" i="1" dirty="0" err="1"/>
              <a:t>Nuñez</a:t>
            </a:r>
            <a:r>
              <a:rPr lang="en-US" i="1" dirty="0"/>
              <a:t> y José </a:t>
            </a:r>
            <a:r>
              <a:rPr lang="en-US" i="1" dirty="0" err="1"/>
              <a:t>Ocariz</a:t>
            </a:r>
            <a:r>
              <a:rPr lang="en-US" i="1" dirty="0"/>
              <a:t> obo LA-</a:t>
            </a:r>
            <a:r>
              <a:rPr lang="en-US" i="1" dirty="0" err="1"/>
              <a:t>CoNGA</a:t>
            </a:r>
            <a:r>
              <a:rPr lang="en-US" i="1" dirty="0"/>
              <a:t> physics community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dirty="0"/>
              <a:t>5</a:t>
            </a:r>
            <a:r>
              <a:rPr lang="en-US" i="1" baseline="30000" dirty="0"/>
              <a:t>th</a:t>
            </a:r>
            <a:r>
              <a:rPr lang="en-US" i="1" dirty="0"/>
              <a:t> Colombian Meeting on High Energy Physics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i="1" dirty="0"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2"/>
          </p:nvPr>
        </p:nvSpPr>
        <p:spPr>
          <a:xfrm>
            <a:off x="831850" y="1468432"/>
            <a:ext cx="7097700" cy="128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Latin American alliance for Capacity </a:t>
            </a:r>
            <a:r>
              <a:rPr lang="en-US" dirty="0" err="1"/>
              <a:t>buildiNG</a:t>
            </a:r>
            <a:r>
              <a:rPr lang="en-US" dirty="0"/>
              <a:t> in Advanced physics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4BD56-D9D0-AC48-9F5A-8C3CF3103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387" y="3701253"/>
            <a:ext cx="2868613" cy="1043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methodology and platform</a:t>
            </a:r>
            <a:endParaRPr dirty="0"/>
          </a:p>
        </p:txBody>
      </p:sp>
      <p:sp>
        <p:nvSpPr>
          <p:cNvPr id="3" name="Espace réservé du texte 1"/>
          <p:cNvSpPr>
            <a:spLocks noGrp="1"/>
          </p:cNvSpPr>
          <p:nvPr>
            <p:ph type="body" idx="1"/>
          </p:nvPr>
        </p:nvSpPr>
        <p:spPr>
          <a:xfrm>
            <a:off x="114174" y="895880"/>
            <a:ext cx="12077826" cy="5145088"/>
          </a:xfrm>
        </p:spPr>
        <p:txBody>
          <a:bodyPr/>
          <a:lstStyle/>
          <a:p>
            <a:pPr marL="228600" indent="0"/>
            <a:r>
              <a:rPr lang="fr-FR" dirty="0"/>
              <a:t>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do </a:t>
            </a:r>
            <a:r>
              <a:rPr lang="fr-FR" dirty="0" err="1"/>
              <a:t>that</a:t>
            </a:r>
            <a:r>
              <a:rPr lang="fr-FR" dirty="0"/>
              <a:t>:</a:t>
            </a:r>
          </a:p>
          <a:p>
            <a:pPr marL="1028700" lvl="1" indent="-342900">
              <a:buFont typeface="Arial"/>
              <a:buChar char="•"/>
            </a:pPr>
            <a:r>
              <a:rPr lang="fr-FR" sz="2000" dirty="0"/>
              <a:t>An e-learning </a:t>
            </a:r>
            <a:r>
              <a:rPr lang="fr-FR" sz="2000" dirty="0" err="1"/>
              <a:t>platform</a:t>
            </a:r>
            <a:r>
              <a:rPr lang="fr-FR" sz="2000" dirty="0"/>
              <a:t> open </a:t>
            </a:r>
            <a:r>
              <a:rPr lang="fr-FR" sz="2000" dirty="0" err="1"/>
              <a:t>access</a:t>
            </a:r>
            <a:endParaRPr lang="fr-FR" sz="2000" dirty="0"/>
          </a:p>
          <a:p>
            <a:pPr marL="1028700" lvl="1" indent="-342900">
              <a:buFont typeface="Arial"/>
              <a:buChar char="•"/>
            </a:pPr>
            <a:r>
              <a:rPr lang="fr-FR" sz="2000" dirty="0" err="1"/>
              <a:t>Remote</a:t>
            </a:r>
            <a:r>
              <a:rPr lang="fr-FR" sz="2000" dirty="0"/>
              <a:t> </a:t>
            </a:r>
            <a:r>
              <a:rPr lang="fr-FR" sz="2000" dirty="0" err="1"/>
              <a:t>access</a:t>
            </a:r>
            <a:r>
              <a:rPr lang="fr-FR" sz="2000" dirty="0"/>
              <a:t> to </a:t>
            </a:r>
            <a:r>
              <a:rPr lang="fr-FR" sz="2000" dirty="0" err="1"/>
              <a:t>interconnected</a:t>
            </a:r>
            <a:r>
              <a:rPr lang="fr-FR" sz="2000" dirty="0"/>
              <a:t> </a:t>
            </a:r>
            <a:r>
              <a:rPr lang="fr-FR" sz="2000" dirty="0" err="1"/>
              <a:t>experimental</a:t>
            </a:r>
            <a:r>
              <a:rPr lang="fr-FR" sz="2000" dirty="0"/>
              <a:t> </a:t>
            </a:r>
            <a:r>
              <a:rPr lang="fr-FR" sz="2000" dirty="0" err="1"/>
              <a:t>facilities</a:t>
            </a:r>
            <a:endParaRPr lang="fr-FR" sz="2000" dirty="0"/>
          </a:p>
          <a:p>
            <a:pPr marL="1028700" lvl="1" indent="-342900">
              <a:buFont typeface="Arial"/>
              <a:buChar char="•"/>
            </a:pPr>
            <a:r>
              <a:rPr lang="fr-FR" sz="2000" dirty="0" err="1"/>
              <a:t>Problem</a:t>
            </a:r>
            <a:r>
              <a:rPr lang="fr-FR" sz="2000" dirty="0"/>
              <a:t> </a:t>
            </a:r>
            <a:r>
              <a:rPr lang="fr-FR" sz="2000" dirty="0" err="1"/>
              <a:t>solving</a:t>
            </a:r>
            <a:r>
              <a:rPr lang="fr-FR" sz="2000" dirty="0"/>
              <a:t> </a:t>
            </a:r>
            <a:r>
              <a:rPr lang="fr-FR" sz="2000" dirty="0" err="1"/>
              <a:t>oriented</a:t>
            </a:r>
            <a:r>
              <a:rPr lang="fr-FR" sz="2000" dirty="0"/>
              <a:t> curriculum, </a:t>
            </a:r>
            <a:r>
              <a:rPr lang="fr-FR" sz="2000" dirty="0" err="1"/>
              <a:t>distributed</a:t>
            </a:r>
            <a:r>
              <a:rPr lang="fr-FR" sz="2000" dirty="0"/>
              <a:t> in </a:t>
            </a:r>
            <a:r>
              <a:rPr lang="fr-FR" sz="2000" dirty="0" err="1"/>
              <a:t>small</a:t>
            </a:r>
            <a:r>
              <a:rPr lang="fr-FR" sz="2000" dirty="0"/>
              <a:t> blocks</a:t>
            </a:r>
          </a:p>
          <a:p>
            <a:pPr marL="1028700" lvl="1" indent="-342900">
              <a:buFont typeface="Arial"/>
              <a:buChar char="•"/>
            </a:pPr>
            <a:r>
              <a:rPr lang="fr-FR" sz="2000" dirty="0"/>
              <a:t>Good practices of </a:t>
            </a:r>
            <a:r>
              <a:rPr lang="fr-FR" sz="2000" dirty="0" err="1"/>
              <a:t>scientific</a:t>
            </a:r>
            <a:r>
              <a:rPr lang="fr-FR" sz="2000" dirty="0"/>
              <a:t> </a:t>
            </a:r>
            <a:r>
              <a:rPr lang="fr-FR" sz="2000" dirty="0" err="1"/>
              <a:t>reproducibility</a:t>
            </a:r>
            <a:r>
              <a:rPr lang="fr-FR" sz="2000" dirty="0"/>
              <a:t> </a:t>
            </a:r>
          </a:p>
          <a:p>
            <a:pPr marL="1028700" lvl="1" indent="-342900">
              <a:buFont typeface="Arial"/>
              <a:buChar char="•"/>
            </a:pPr>
            <a:r>
              <a:rPr lang="fr-FR" sz="2000" dirty="0" err="1"/>
              <a:t>Mobility</a:t>
            </a:r>
            <a:r>
              <a:rPr lang="fr-FR" sz="2000" dirty="0"/>
              <a:t> program in Latin </a:t>
            </a:r>
            <a:r>
              <a:rPr lang="fr-FR" sz="2000" dirty="0" err="1"/>
              <a:t>America</a:t>
            </a:r>
            <a:r>
              <a:rPr lang="fr-FR" sz="2000" dirty="0"/>
              <a:t> and Europe for </a:t>
            </a:r>
            <a:r>
              <a:rPr lang="fr-FR" sz="2000" dirty="0" err="1"/>
              <a:t>academic</a:t>
            </a:r>
            <a:r>
              <a:rPr lang="fr-FR" sz="2000" dirty="0"/>
              <a:t> and </a:t>
            </a:r>
            <a:r>
              <a:rPr lang="fr-FR" sz="2000" dirty="0" err="1"/>
              <a:t>industrial</a:t>
            </a:r>
            <a:r>
              <a:rPr lang="fr-FR" sz="2000" dirty="0"/>
              <a:t> </a:t>
            </a:r>
            <a:r>
              <a:rPr lang="fr-FR" sz="2000" dirty="0" err="1"/>
              <a:t>interships</a:t>
            </a:r>
            <a:endParaRPr lang="fr-FR" sz="20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12" y="3355623"/>
            <a:ext cx="4724400" cy="302031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944" y="3468512"/>
            <a:ext cx="4395611" cy="29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2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implementation</a:t>
            </a:r>
            <a:endParaRPr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5" y="771239"/>
            <a:ext cx="9207500" cy="563944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267222" y="4896556"/>
            <a:ext cx="4924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800" dirty="0">
                <a:solidFill>
                  <a:srgbClr val="000090"/>
                </a:solidFill>
              </a:rPr>
              <a:t>LA-</a:t>
            </a:r>
            <a:r>
              <a:rPr lang="fr-FR" sz="1800" dirty="0" err="1">
                <a:solidFill>
                  <a:srgbClr val="000090"/>
                </a:solidFill>
              </a:rPr>
              <a:t>CoNGA</a:t>
            </a:r>
            <a:r>
              <a:rPr lang="fr-FR" sz="1800" dirty="0">
                <a:solidFill>
                  <a:srgbClr val="000090"/>
                </a:solidFill>
              </a:rPr>
              <a:t> </a:t>
            </a:r>
            <a:r>
              <a:rPr lang="fr-FR" sz="1800" dirty="0" err="1">
                <a:solidFill>
                  <a:srgbClr val="000090"/>
                </a:solidFill>
              </a:rPr>
              <a:t>physics</a:t>
            </a:r>
            <a:r>
              <a:rPr lang="fr-FR" sz="1800" dirty="0">
                <a:solidFill>
                  <a:srgbClr val="000090"/>
                </a:solidFill>
              </a:rPr>
              <a:t> </a:t>
            </a:r>
            <a:r>
              <a:rPr lang="fr-FR" sz="1800" dirty="0" err="1">
                <a:solidFill>
                  <a:srgbClr val="000090"/>
                </a:solidFill>
              </a:rPr>
              <a:t>community</a:t>
            </a:r>
            <a:r>
              <a:rPr lang="fr-FR" sz="1800" dirty="0">
                <a:solidFill>
                  <a:srgbClr val="000090"/>
                </a:solidFill>
              </a:rPr>
              <a:t> </a:t>
            </a:r>
            <a:r>
              <a:rPr lang="fr-FR" sz="1800" dirty="0" err="1">
                <a:solidFill>
                  <a:srgbClr val="000090"/>
                </a:solidFill>
              </a:rPr>
              <a:t>is</a:t>
            </a:r>
            <a:r>
              <a:rPr lang="fr-FR" sz="1800" dirty="0">
                <a:solidFill>
                  <a:srgbClr val="000090"/>
                </a:solidFill>
              </a:rPr>
              <a:t> </a:t>
            </a:r>
            <a:r>
              <a:rPr lang="fr-FR" sz="1800" dirty="0" err="1">
                <a:solidFill>
                  <a:srgbClr val="000090"/>
                </a:solidFill>
              </a:rPr>
              <a:t>working</a:t>
            </a:r>
            <a:r>
              <a:rPr lang="fr-FR" sz="1800" dirty="0">
                <a:solidFill>
                  <a:srgbClr val="000090"/>
                </a:solidFill>
              </a:rPr>
              <a:t> to </a:t>
            </a:r>
            <a:r>
              <a:rPr lang="fr-FR" sz="1800" dirty="0" err="1">
                <a:solidFill>
                  <a:srgbClr val="000090"/>
                </a:solidFill>
              </a:rPr>
              <a:t>start</a:t>
            </a:r>
            <a:r>
              <a:rPr lang="fr-FR" sz="1800" dirty="0">
                <a:solidFill>
                  <a:srgbClr val="000090"/>
                </a:solidFill>
              </a:rPr>
              <a:t> the first courses in </a:t>
            </a:r>
            <a:r>
              <a:rPr lang="fr-FR" sz="1800" dirty="0" err="1">
                <a:solidFill>
                  <a:srgbClr val="000090"/>
                </a:solidFill>
              </a:rPr>
              <a:t>January</a:t>
            </a:r>
            <a:r>
              <a:rPr lang="fr-FR" sz="1800" dirty="0">
                <a:solidFill>
                  <a:srgbClr val="000090"/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93601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#</a:t>
            </a:r>
            <a:r>
              <a:rPr lang="en-US" dirty="0" err="1"/>
              <a:t>HablemosLAConGA</a:t>
            </a:r>
            <a:endParaRPr dirty="0"/>
          </a:p>
        </p:txBody>
      </p:sp>
      <p:sp>
        <p:nvSpPr>
          <p:cNvPr id="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98777" y="754770"/>
            <a:ext cx="11980334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/>
              <a:t>Officially launched two weeks ago with a </a:t>
            </a:r>
            <a:r>
              <a:rPr lang="en-US" sz="2000" dirty="0" err="1"/>
              <a:t>serie</a:t>
            </a:r>
            <a:r>
              <a:rPr lang="en-US" sz="2000" dirty="0"/>
              <a:t> of virtual sessions “</a:t>
            </a:r>
            <a:r>
              <a:rPr lang="en-US" sz="2000" dirty="0" err="1"/>
              <a:t>Hablemos</a:t>
            </a:r>
            <a:r>
              <a:rPr lang="en-US" sz="2000" dirty="0"/>
              <a:t> de </a:t>
            </a:r>
            <a:r>
              <a:rPr lang="en-US" sz="2000" dirty="0" err="1"/>
              <a:t>Física</a:t>
            </a:r>
            <a:r>
              <a:rPr lang="en-US" sz="2000" dirty="0"/>
              <a:t> </a:t>
            </a:r>
            <a:r>
              <a:rPr lang="en-US" sz="2000" dirty="0" err="1"/>
              <a:t>Avanzada</a:t>
            </a:r>
            <a:r>
              <a:rPr lang="en-US" sz="2000" dirty="0"/>
              <a:t>/Let’s talk about advanced physics”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/>
              <a:t>Virtual sessions taking place every Friday for six weeks. Started on June 26</a:t>
            </a:r>
            <a:r>
              <a:rPr lang="en-US" sz="2000" baseline="30000" dirty="0"/>
              <a:t>th</a:t>
            </a:r>
            <a:r>
              <a:rPr lang="en-US" sz="2000" dirty="0"/>
              <a:t>!</a:t>
            </a:r>
          </a:p>
          <a:p>
            <a:pPr marL="800100" lvl="1" indent="-342900">
              <a:spcBef>
                <a:spcPts val="0"/>
              </a:spcBef>
              <a:buSzPts val="2500"/>
              <a:buFont typeface="Arial"/>
              <a:buChar char="•"/>
            </a:pPr>
            <a:r>
              <a:rPr lang="en-US" sz="1700" dirty="0"/>
              <a:t>More than 200 attendees in the two first events</a:t>
            </a:r>
          </a:p>
          <a:p>
            <a:pPr marL="800100" lvl="1" indent="-342900">
              <a:spcBef>
                <a:spcPts val="0"/>
              </a:spcBef>
              <a:buSzPts val="2500"/>
              <a:buFont typeface="Arial"/>
              <a:buChar char="•"/>
            </a:pPr>
            <a:r>
              <a:rPr lang="en-US" sz="1700" dirty="0"/>
              <a:t>More info about the next sessions at: </a:t>
            </a:r>
            <a:r>
              <a:rPr lang="sk-SK" sz="1700" dirty="0">
                <a:hlinkClick r:id="rId3"/>
              </a:rPr>
              <a:t>http://laconga.redclara.net/blog/</a:t>
            </a:r>
            <a:r>
              <a:rPr lang="sk-SK" sz="1700" dirty="0"/>
              <a:t> </a:t>
            </a:r>
            <a:endParaRPr sz="1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33" y="2265280"/>
            <a:ext cx="4164189" cy="418349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223" y="2250724"/>
            <a:ext cx="4092220" cy="419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8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our values/our vision</a:t>
            </a:r>
            <a:endParaRPr dirty="0"/>
          </a:p>
        </p:txBody>
      </p:sp>
      <p:sp>
        <p:nvSpPr>
          <p:cNvPr id="3" name="Espace réservé du texte 1"/>
          <p:cNvSpPr>
            <a:spLocks noGrp="1"/>
          </p:cNvSpPr>
          <p:nvPr>
            <p:ph type="body" idx="1"/>
          </p:nvPr>
        </p:nvSpPr>
        <p:spPr>
          <a:xfrm>
            <a:off x="114174" y="1502653"/>
            <a:ext cx="12077826" cy="5145088"/>
          </a:xfrm>
        </p:spPr>
        <p:txBody>
          <a:bodyPr/>
          <a:lstStyle/>
          <a:p>
            <a:pPr marL="571500" indent="-342900">
              <a:buFont typeface="Arial"/>
              <a:buChar char="•"/>
            </a:pPr>
            <a:r>
              <a:rPr lang="en-US" sz="2200" dirty="0"/>
              <a:t>We strengthen a sustainable, dynamic, collaborative, interconnected and diverse virtual research and learning network of Latin American and European researchers in advanced physics</a:t>
            </a:r>
          </a:p>
          <a:p>
            <a:pPr marL="571500" indent="-342900">
              <a:buFont typeface="Arial"/>
              <a:buChar char="•"/>
            </a:pPr>
            <a:r>
              <a:rPr lang="en-US" sz="2200" dirty="0"/>
              <a:t>With close ties to the productive sector, which leads the development of science and technology in the region</a:t>
            </a:r>
          </a:p>
          <a:p>
            <a:pPr marL="571500" indent="-342900">
              <a:buFont typeface="Arial"/>
              <a:buChar char="•"/>
            </a:pPr>
            <a:r>
              <a:rPr lang="en-US" sz="2200" dirty="0"/>
              <a:t>Contributing to the modernization, accessibility and internationalization of higher education systems in the region</a:t>
            </a:r>
          </a:p>
          <a:p>
            <a:pPr marL="571500" indent="-342900">
              <a:buFont typeface="Arial"/>
              <a:buChar char="•"/>
            </a:pPr>
            <a:r>
              <a:rPr lang="en-US" sz="2200" dirty="0"/>
              <a:t>Using of technology in educational environments to enhance learning</a:t>
            </a:r>
          </a:p>
          <a:p>
            <a:pPr marL="571500" indent="-342900">
              <a:buFont typeface="Arial"/>
              <a:buChar char="•"/>
            </a:pPr>
            <a:r>
              <a:rPr lang="en-US" sz="2200" dirty="0"/>
              <a:t>We envision similar experiences in other disciplines</a:t>
            </a:r>
          </a:p>
        </p:txBody>
      </p:sp>
    </p:spTree>
    <p:extLst>
      <p:ext uri="{BB962C8B-B14F-4D97-AF65-F5344CB8AC3E}">
        <p14:creationId xmlns:p14="http://schemas.microsoft.com/office/powerpoint/2010/main" val="375057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Thanks!</a:t>
            </a:r>
            <a:endParaRPr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77" y="818444"/>
            <a:ext cx="11733908" cy="512233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443112" y="5983112"/>
            <a:ext cx="8678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members</a:t>
            </a:r>
            <a:r>
              <a:rPr lang="fr-FR" dirty="0"/>
              <a:t> in the </a:t>
            </a:r>
            <a:r>
              <a:rPr lang="fr-FR" dirty="0" err="1"/>
              <a:t>picture</a:t>
            </a:r>
            <a:r>
              <a:rPr lang="fr-FR" dirty="0"/>
              <a:t>!</a:t>
            </a:r>
          </a:p>
          <a:p>
            <a:pPr algn="r"/>
            <a:r>
              <a:rPr lang="fr-FR" dirty="0"/>
              <a:t>Invite </a:t>
            </a:r>
            <a:r>
              <a:rPr lang="fr-FR" dirty="0" err="1"/>
              <a:t>you</a:t>
            </a:r>
            <a:r>
              <a:rPr lang="fr-FR" dirty="0"/>
              <a:t> to check </a:t>
            </a:r>
            <a:r>
              <a:rPr lang="fr-FR" dirty="0">
                <a:hlinkClick r:id="rId4"/>
              </a:rPr>
              <a:t>our launching video</a:t>
            </a:r>
            <a:r>
              <a:rPr lang="fr-FR" dirty="0"/>
              <a:t> and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website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more info about the </a:t>
            </a:r>
            <a:r>
              <a:rPr lang="fr-FR" dirty="0" err="1"/>
              <a:t>project</a:t>
            </a:r>
            <a:r>
              <a:rPr lang="fr-FR" dirty="0"/>
              <a:t> and the team!</a:t>
            </a:r>
          </a:p>
        </p:txBody>
      </p:sp>
    </p:spTree>
    <p:extLst>
      <p:ext uri="{BB962C8B-B14F-4D97-AF65-F5344CB8AC3E}">
        <p14:creationId xmlns:p14="http://schemas.microsoft.com/office/powerpoint/2010/main" val="105805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Scientific collaboration and education at a global scale</a:t>
            </a:r>
            <a:endParaRPr dirty="0"/>
          </a:p>
        </p:txBody>
      </p:sp>
      <p:sp>
        <p:nvSpPr>
          <p:cNvPr id="5" name="Google Shape;237;p26"/>
          <p:cNvSpPr txBox="1">
            <a:spLocks noGrp="1"/>
          </p:cNvSpPr>
          <p:nvPr>
            <p:ph type="body" idx="1"/>
          </p:nvPr>
        </p:nvSpPr>
        <p:spPr>
          <a:xfrm>
            <a:off x="98777" y="1079323"/>
            <a:ext cx="6461606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/>
              <a:t>In the current information era, science and higher education are rapidly becoming </a:t>
            </a:r>
            <a:r>
              <a:rPr lang="en-US" sz="2000" b="1" dirty="0"/>
              <a:t>globally distributed, collaborative and multidisciplinary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lang="en-US" sz="2000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/>
              <a:t>The university-research-society link is strengthen: </a:t>
            </a:r>
            <a:r>
              <a:rPr lang="en-US" sz="2000" b="1" dirty="0"/>
              <a:t>knowledge generation, deployment application and transfer </a:t>
            </a:r>
            <a:r>
              <a:rPr lang="en-US" sz="2000" dirty="0"/>
              <a:t>are taking place in the same physical and social context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lang="en-US" sz="2000" dirty="0"/>
          </a:p>
          <a:p>
            <a:pPr marL="342900" lvl="0" indent="-342900">
              <a:spcBef>
                <a:spcPts val="0"/>
              </a:spcBef>
              <a:buFont typeface="Arial"/>
              <a:buChar char="•"/>
            </a:pPr>
            <a:r>
              <a:rPr lang="en-US" sz="2000" b="1" dirty="0"/>
              <a:t>Virtual Research and Learning Networks</a:t>
            </a:r>
            <a:r>
              <a:rPr lang="en-US" sz="2000" dirty="0"/>
              <a:t> play a key role</a:t>
            </a:r>
          </a:p>
          <a:p>
            <a:pPr marL="342900" lvl="0" indent="-342900">
              <a:spcBef>
                <a:spcPts val="0"/>
              </a:spcBef>
              <a:buFont typeface="Arial"/>
              <a:buChar char="•"/>
            </a:pPr>
            <a:endParaRPr lang="en-US" sz="2000" dirty="0"/>
          </a:p>
          <a:p>
            <a:pPr marL="342900" lvl="0" indent="-342900">
              <a:spcBef>
                <a:spcPts val="0"/>
              </a:spcBef>
              <a:buFont typeface="Arial"/>
              <a:buChar char="•"/>
            </a:pPr>
            <a:r>
              <a:rPr lang="en-US" sz="2000" dirty="0"/>
              <a:t>A network of teachers and researchers to effectively work together on an infrastructure rich in information and communications technologies (ICT) where </a:t>
            </a:r>
            <a:r>
              <a:rPr lang="en-US" sz="2000" b="1" dirty="0"/>
              <a:t>data, software tools, research facilities, teaching and information resources are seamlessly shared</a:t>
            </a:r>
            <a:endParaRPr sz="2000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988" y="1890888"/>
            <a:ext cx="5591656" cy="31016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82200" y="5067223"/>
            <a:ext cx="3031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https://www.irit.fr/netscity/prod/intro/</a:t>
            </a:r>
            <a:r>
              <a:rPr lang="en-US" dirty="0"/>
              <a:t> 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The importance of Virtual Research and Learning Networks</a:t>
            </a:r>
            <a:endParaRPr dirty="0"/>
          </a:p>
        </p:txBody>
      </p:sp>
      <p:sp>
        <p:nvSpPr>
          <p:cNvPr id="5" name="Google Shape;237;p26"/>
          <p:cNvSpPr txBox="1">
            <a:spLocks noGrp="1"/>
          </p:cNvSpPr>
          <p:nvPr>
            <p:ph type="body" idx="1"/>
          </p:nvPr>
        </p:nvSpPr>
        <p:spPr>
          <a:xfrm>
            <a:off x="98776" y="881769"/>
            <a:ext cx="7789335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200" dirty="0"/>
              <a:t>Three main objectives: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lang="en-US" sz="2200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400" b="1" dirty="0"/>
              <a:t>Accessibility: </a:t>
            </a:r>
            <a:r>
              <a:rPr lang="en-US" sz="2000" dirty="0"/>
              <a:t>Each institution/group in the VRLN might not have all the resources nor the staff critical mass needed but together they are stronger</a:t>
            </a:r>
            <a:endParaRPr lang="en-US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lang="en-US" sz="2200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400" b="1" dirty="0"/>
              <a:t>Modernization</a:t>
            </a:r>
          </a:p>
          <a:p>
            <a:pPr marL="800100" lvl="1" indent="-342900">
              <a:spcBef>
                <a:spcPts val="0"/>
              </a:spcBef>
              <a:buSzPts val="2500"/>
              <a:buFont typeface="Arial"/>
              <a:buChar char="•"/>
            </a:pPr>
            <a:r>
              <a:rPr lang="en-US" sz="2000" dirty="0"/>
              <a:t>Through the use of ICT and open educational resources, connectivity, acquisition of digital skills, use and development of new learning methods</a:t>
            </a:r>
          </a:p>
          <a:p>
            <a:pPr marL="800100" lvl="1" indent="-342900">
              <a:spcBef>
                <a:spcPts val="0"/>
              </a:spcBef>
              <a:buSzPts val="2500"/>
              <a:buFont typeface="Arial"/>
              <a:buChar char="•"/>
            </a:pPr>
            <a:r>
              <a:rPr lang="en-US" sz="2000" dirty="0"/>
              <a:t>All based in local capacity building for the sustainability of the projects</a:t>
            </a:r>
            <a:endParaRPr lang="en-US" dirty="0"/>
          </a:p>
          <a:p>
            <a:pPr marL="800100" lvl="1" indent="-342900">
              <a:spcBef>
                <a:spcPts val="0"/>
              </a:spcBef>
              <a:buSzPts val="2500"/>
              <a:buFont typeface="Arial"/>
              <a:buChar char="•"/>
            </a:pPr>
            <a:endParaRPr lang="en-US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400" b="1" dirty="0"/>
              <a:t>Internationalization</a:t>
            </a:r>
          </a:p>
          <a:p>
            <a:pPr marL="800100" lvl="1" indent="-342900">
              <a:spcBef>
                <a:spcPts val="0"/>
              </a:spcBef>
              <a:buSzPts val="2500"/>
              <a:buFont typeface="Arial"/>
              <a:buChar char="•"/>
            </a:pPr>
            <a:r>
              <a:rPr lang="en-US" sz="2000" dirty="0"/>
              <a:t>Train new generations within a collaborative international environment</a:t>
            </a:r>
          </a:p>
          <a:p>
            <a:pPr marL="800100" lvl="1" indent="-342900">
              <a:spcBef>
                <a:spcPts val="0"/>
              </a:spcBef>
              <a:buSzPts val="2500"/>
              <a:buFont typeface="Arial"/>
              <a:buChar char="•"/>
            </a:pPr>
            <a:r>
              <a:rPr lang="en-US" sz="2000" dirty="0"/>
              <a:t>Increasing the diversity in STEM</a:t>
            </a:r>
          </a:p>
          <a:p>
            <a:pPr marL="800100" lvl="1" indent="-342900">
              <a:spcBef>
                <a:spcPts val="0"/>
              </a:spcBef>
              <a:buSzPts val="2500"/>
              <a:buFont typeface="Arial"/>
              <a:buChar char="•"/>
            </a:pPr>
            <a:endParaRPr lang="en-US" sz="1700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sz="2000" dirty="0"/>
          </a:p>
        </p:txBody>
      </p:sp>
      <p:pic>
        <p:nvPicPr>
          <p:cNvPr id="6" name="Image 5" descr="16x9 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88" y="2586815"/>
            <a:ext cx="4167358" cy="2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61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HECAP context in the Latin American region</a:t>
            </a:r>
            <a:endParaRPr dirty="0"/>
          </a:p>
        </p:txBody>
      </p:sp>
      <p:sp>
        <p:nvSpPr>
          <p:cNvPr id="5" name="Google Shape;237;p26"/>
          <p:cNvSpPr txBox="1">
            <a:spLocks noGrp="1"/>
          </p:cNvSpPr>
          <p:nvPr>
            <p:ph type="body" idx="1"/>
          </p:nvPr>
        </p:nvSpPr>
        <p:spPr>
          <a:xfrm>
            <a:off x="522110" y="881769"/>
            <a:ext cx="11486445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>
              <a:spcBef>
                <a:spcPts val="0"/>
              </a:spcBef>
              <a:buSzPts val="2500"/>
            </a:pPr>
            <a:endParaRPr lang="en-US" sz="2000" dirty="0"/>
          </a:p>
          <a:p>
            <a:pPr marL="0" indent="0">
              <a:spcBef>
                <a:spcPts val="0"/>
              </a:spcBef>
            </a:pPr>
            <a:r>
              <a:rPr lang="en-US" sz="2200" dirty="0"/>
              <a:t>A very summarized/simplified overview: </a:t>
            </a:r>
          </a:p>
          <a:p>
            <a:pPr marL="0" indent="0">
              <a:spcBef>
                <a:spcPts val="0"/>
              </a:spcBef>
            </a:pPr>
            <a:endParaRPr lang="en-US" sz="2200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2200" dirty="0"/>
              <a:t>High energy, cosmology and </a:t>
            </a:r>
            <a:r>
              <a:rPr lang="en-US" sz="2200" dirty="0" err="1"/>
              <a:t>astroparticle</a:t>
            </a:r>
            <a:r>
              <a:rPr lang="en-US" sz="2200" dirty="0"/>
              <a:t> physics community/activities has grown in Latin America in the last decades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en-US" sz="2200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2200" dirty="0"/>
              <a:t>A series of initiatives have contributed to it (non exhaustive list)</a:t>
            </a:r>
          </a:p>
          <a:p>
            <a:pPr marL="800100" lvl="1" indent="-342900">
              <a:spcBef>
                <a:spcPts val="0"/>
              </a:spcBef>
              <a:buFont typeface="Arial"/>
              <a:buChar char="•"/>
            </a:pPr>
            <a:r>
              <a:rPr lang="en-US" sz="2000" dirty="0"/>
              <a:t>The Pierre Auger observatory in Argentina</a:t>
            </a:r>
          </a:p>
          <a:p>
            <a:pPr marL="800100" lvl="1" indent="-342900">
              <a:spcBef>
                <a:spcPts val="0"/>
              </a:spcBef>
              <a:buFont typeface="Arial"/>
              <a:buChar char="•"/>
            </a:pPr>
            <a:r>
              <a:rPr lang="en-US" sz="2000" dirty="0"/>
              <a:t>HELEN and EPLANET programs</a:t>
            </a:r>
          </a:p>
          <a:p>
            <a:pPr marL="800100" lvl="1" indent="-342900">
              <a:spcBef>
                <a:spcPts val="0"/>
              </a:spcBef>
              <a:buFont typeface="Arial"/>
              <a:buChar char="•"/>
            </a:pPr>
            <a:r>
              <a:rPr lang="en-US" sz="2000" dirty="0"/>
              <a:t>Several other national, bi-national or multinational projects</a:t>
            </a:r>
          </a:p>
          <a:p>
            <a:pPr marL="457200" lvl="1" indent="0">
              <a:spcBef>
                <a:spcPts val="0"/>
              </a:spcBef>
            </a:pPr>
            <a:endParaRPr lang="en-US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2200" dirty="0"/>
              <a:t>In terms of human and research resources the HECAP development is nuanced and variable country-by-country (this impacts the training of the new generations)</a:t>
            </a:r>
          </a:p>
          <a:p>
            <a:pPr marL="800100" lvl="1" indent="-342900">
              <a:spcBef>
                <a:spcPts val="0"/>
              </a:spcBef>
              <a:buFont typeface="Arial"/>
              <a:buChar char="•"/>
            </a:pPr>
            <a:r>
              <a:rPr lang="en-US" sz="2000" dirty="0"/>
              <a:t>Diversity of interests and skills developed (as we see in this forum!)</a:t>
            </a:r>
          </a:p>
          <a:p>
            <a:pPr marL="800100" lvl="1" indent="-342900">
              <a:spcBef>
                <a:spcPts val="0"/>
              </a:spcBef>
              <a:buFont typeface="Arial"/>
              <a:buChar char="•"/>
            </a:pPr>
            <a:r>
              <a:rPr lang="en-US" sz="2000" dirty="0"/>
              <a:t>A young generation with much potential and eagerness to learn</a:t>
            </a:r>
          </a:p>
          <a:p>
            <a:pPr marL="800100" lvl="1" indent="-342900">
              <a:spcBef>
                <a:spcPts val="0"/>
              </a:spcBef>
              <a:buFont typeface="Arial"/>
              <a:buChar char="•"/>
            </a:pPr>
            <a:r>
              <a:rPr lang="en-US" sz="2000" dirty="0"/>
              <a:t>Together we are stronger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lang="en-US" sz="2000" dirty="0"/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/>
              <a:t>HEP is one of the thematic areas of LA-</a:t>
            </a:r>
            <a:r>
              <a:rPr lang="en-US" sz="2000" dirty="0" err="1"/>
              <a:t>CoNGA</a:t>
            </a:r>
            <a:r>
              <a:rPr lang="en-US" sz="2000" dirty="0"/>
              <a:t> physics (another one is complex systems)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93748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</a:t>
            </a:r>
            <a:endParaRPr dirty="0"/>
          </a:p>
        </p:txBody>
      </p:sp>
      <p:sp>
        <p:nvSpPr>
          <p:cNvPr id="6" name="Espace réservé du texte 1"/>
          <p:cNvSpPr>
            <a:spLocks noGrp="1"/>
          </p:cNvSpPr>
          <p:nvPr>
            <p:ph type="body" idx="1"/>
          </p:nvPr>
        </p:nvSpPr>
        <p:spPr>
          <a:xfrm>
            <a:off x="114174" y="1163989"/>
            <a:ext cx="8338382" cy="5145088"/>
          </a:xfrm>
        </p:spPr>
        <p:txBody>
          <a:bodyPr/>
          <a:lstStyle/>
          <a:p>
            <a:pPr marL="571500" indent="-342900">
              <a:buFont typeface="Arial"/>
              <a:buChar char="•"/>
            </a:pPr>
            <a:r>
              <a:rPr lang="fr-FR" sz="2200" dirty="0"/>
              <a:t>An Erasmus+ </a:t>
            </a:r>
            <a:r>
              <a:rPr lang="fr-FR" sz="2200" dirty="0" err="1"/>
              <a:t>project</a:t>
            </a:r>
            <a:r>
              <a:rPr lang="fr-FR" sz="2200" dirty="0"/>
              <a:t> </a:t>
            </a:r>
            <a:r>
              <a:rPr lang="fr-FR" sz="2200" dirty="0" err="1"/>
              <a:t>co-funded</a:t>
            </a:r>
            <a:r>
              <a:rPr lang="fr-FR" sz="2200" dirty="0"/>
              <a:t> by the </a:t>
            </a:r>
            <a:r>
              <a:rPr lang="fr-FR" sz="2200" dirty="0" err="1"/>
              <a:t>European</a:t>
            </a:r>
            <a:r>
              <a:rPr lang="fr-FR" sz="2200" dirty="0"/>
              <a:t> </a:t>
            </a:r>
            <a:r>
              <a:rPr lang="fr-FR" sz="2200" dirty="0" err="1"/>
              <a:t>Comission’s</a:t>
            </a:r>
            <a:r>
              <a:rPr lang="fr-FR" sz="2200" dirty="0"/>
              <a:t> Education, </a:t>
            </a:r>
            <a:r>
              <a:rPr lang="fr-FR" sz="2200" dirty="0" err="1"/>
              <a:t>Audiovisual</a:t>
            </a:r>
            <a:r>
              <a:rPr lang="fr-FR" sz="2200" dirty="0"/>
              <a:t> and Culture </a:t>
            </a:r>
            <a:r>
              <a:rPr lang="fr-FR" sz="2200" dirty="0" err="1"/>
              <a:t>Executive</a:t>
            </a:r>
            <a:r>
              <a:rPr lang="fr-FR" sz="2200" dirty="0"/>
              <a:t> Agency</a:t>
            </a:r>
          </a:p>
          <a:p>
            <a:pPr marL="1028700" lvl="1" indent="-342900">
              <a:buFont typeface="Arial"/>
              <a:buChar char="•"/>
            </a:pPr>
            <a:r>
              <a:rPr lang="fr-FR" sz="1900" dirty="0" err="1"/>
              <a:t>Responding</a:t>
            </a:r>
            <a:r>
              <a:rPr lang="fr-FR" sz="1900" dirty="0"/>
              <a:t> to the </a:t>
            </a:r>
            <a:r>
              <a:rPr lang="fr-FR" sz="1900" dirty="0" err="1"/>
              <a:t>strategy</a:t>
            </a:r>
            <a:r>
              <a:rPr lang="fr-FR" sz="1900" dirty="0"/>
              <a:t> of the participant institutions and to the </a:t>
            </a:r>
            <a:r>
              <a:rPr lang="en-US" sz="1900" dirty="0"/>
              <a:t>capacity building in higher education strategy promoted by the EU</a:t>
            </a:r>
          </a:p>
          <a:p>
            <a:pPr marL="1028700" lvl="1" indent="-342900">
              <a:buFont typeface="Arial"/>
              <a:buChar char="•"/>
            </a:pPr>
            <a:r>
              <a:rPr lang="en-US" sz="1900" b="1" dirty="0"/>
              <a:t>A 3-years project. Officially started in January 2020</a:t>
            </a:r>
            <a:endParaRPr lang="fr-FR" sz="1900" b="1" dirty="0"/>
          </a:p>
          <a:p>
            <a:pPr marL="571500" indent="-342900">
              <a:buFont typeface="Arial"/>
              <a:buChar char="•"/>
            </a:pPr>
            <a:r>
              <a:rPr lang="fr-FR" sz="2200" b="1" dirty="0"/>
              <a:t>11 </a:t>
            </a:r>
            <a:r>
              <a:rPr lang="fr-FR" sz="2200" b="1" dirty="0" err="1"/>
              <a:t>universities</a:t>
            </a:r>
            <a:r>
              <a:rPr lang="fr-FR" sz="2200" b="1" dirty="0"/>
              <a:t> </a:t>
            </a:r>
            <a:r>
              <a:rPr lang="fr-FR" sz="2200" b="1" dirty="0" err="1"/>
              <a:t>from</a:t>
            </a:r>
            <a:r>
              <a:rPr lang="fr-FR" sz="2200" b="1" dirty="0"/>
              <a:t> Latin-</a:t>
            </a:r>
            <a:r>
              <a:rPr lang="fr-FR" sz="2200" b="1" dirty="0" err="1"/>
              <a:t>America</a:t>
            </a:r>
            <a:r>
              <a:rPr lang="fr-FR" sz="2200" b="1" dirty="0"/>
              <a:t> and Europe </a:t>
            </a:r>
            <a:r>
              <a:rPr lang="fr-FR" sz="2200" dirty="0" err="1"/>
              <a:t>join</a:t>
            </a:r>
            <a:r>
              <a:rPr lang="fr-FR" sz="2200" dirty="0"/>
              <a:t> efforts </a:t>
            </a:r>
            <a:r>
              <a:rPr lang="fr-FR" sz="2200" dirty="0" err="1"/>
              <a:t>with</a:t>
            </a:r>
            <a:r>
              <a:rPr lang="fr-FR" sz="2200" dirty="0"/>
              <a:t> </a:t>
            </a:r>
            <a:r>
              <a:rPr lang="fr-FR" sz="2200" dirty="0" err="1"/>
              <a:t>other</a:t>
            </a:r>
            <a:r>
              <a:rPr lang="fr-FR" sz="2200" dirty="0"/>
              <a:t> </a:t>
            </a:r>
            <a:r>
              <a:rPr lang="fr-FR" sz="2200" dirty="0" err="1"/>
              <a:t>scientific</a:t>
            </a:r>
            <a:r>
              <a:rPr lang="fr-FR" sz="2200" dirty="0"/>
              <a:t> (</a:t>
            </a:r>
            <a:r>
              <a:rPr lang="fr-FR" sz="2200" b="1" dirty="0"/>
              <a:t>CERN, CNRS, DESY, ICTP, IRFU</a:t>
            </a:r>
            <a:r>
              <a:rPr lang="fr-FR" sz="2200" dirty="0"/>
              <a:t>) and </a:t>
            </a:r>
            <a:r>
              <a:rPr lang="fr-FR" sz="2200" b="1" dirty="0" err="1"/>
              <a:t>industrial</a:t>
            </a:r>
            <a:r>
              <a:rPr lang="fr-FR" sz="2200" dirty="0"/>
              <a:t> </a:t>
            </a:r>
            <a:r>
              <a:rPr lang="fr-FR" sz="2200" dirty="0" err="1"/>
              <a:t>partners</a:t>
            </a:r>
            <a:r>
              <a:rPr lang="fr-FR" sz="2200" dirty="0"/>
              <a:t> to </a:t>
            </a:r>
            <a:r>
              <a:rPr lang="fr-FR" sz="2200" dirty="0" err="1"/>
              <a:t>contribute</a:t>
            </a:r>
            <a:r>
              <a:rPr lang="fr-FR" sz="2200" dirty="0"/>
              <a:t> to the modernisation, </a:t>
            </a:r>
            <a:r>
              <a:rPr lang="fr-FR" sz="2200" dirty="0" err="1"/>
              <a:t>accesibility</a:t>
            </a:r>
            <a:r>
              <a:rPr lang="fr-FR" sz="2200" dirty="0"/>
              <a:t> and </a:t>
            </a:r>
            <a:r>
              <a:rPr lang="fr-FR" sz="2200" b="1" dirty="0"/>
              <a:t>internationalisation of the </a:t>
            </a:r>
            <a:r>
              <a:rPr lang="fr-FR" sz="2200" b="1" dirty="0" err="1"/>
              <a:t>higher</a:t>
            </a:r>
            <a:r>
              <a:rPr lang="fr-FR" sz="2200" b="1" dirty="0"/>
              <a:t> </a:t>
            </a:r>
            <a:r>
              <a:rPr lang="fr-FR" sz="2200" b="1" dirty="0" err="1"/>
              <a:t>education</a:t>
            </a:r>
            <a:r>
              <a:rPr lang="fr-FR" sz="2200" b="1" dirty="0"/>
              <a:t> in </a:t>
            </a:r>
            <a:r>
              <a:rPr lang="fr-FR" sz="2200" b="1" dirty="0" err="1"/>
              <a:t>Colombia</a:t>
            </a:r>
            <a:r>
              <a:rPr lang="fr-FR" sz="2200" b="1" dirty="0"/>
              <a:t>, </a:t>
            </a:r>
            <a:r>
              <a:rPr lang="fr-FR" sz="2200" b="1" dirty="0" err="1"/>
              <a:t>Ecuador</a:t>
            </a:r>
            <a:r>
              <a:rPr lang="fr-FR" sz="2200" b="1" dirty="0"/>
              <a:t>, </a:t>
            </a:r>
            <a:r>
              <a:rPr lang="fr-FR" sz="2200" b="1" dirty="0" err="1"/>
              <a:t>Peru</a:t>
            </a:r>
            <a:r>
              <a:rPr lang="fr-FR" sz="2200" b="1" dirty="0"/>
              <a:t> and Venezuela</a:t>
            </a:r>
          </a:p>
          <a:p>
            <a:pPr marL="571500" indent="-342900">
              <a:buFont typeface="Arial"/>
              <a:buChar char="•"/>
            </a:pPr>
            <a:r>
              <a:rPr lang="fr-FR" sz="2200" dirty="0"/>
              <a:t>A one </a:t>
            </a:r>
            <a:r>
              <a:rPr lang="fr-FR" sz="2200" dirty="0" err="1"/>
              <a:t>year</a:t>
            </a:r>
            <a:r>
              <a:rPr lang="fr-FR" sz="2200" dirty="0"/>
              <a:t> </a:t>
            </a:r>
            <a:r>
              <a:rPr lang="en-US" sz="2200" dirty="0"/>
              <a:t>specialization in advanced physics, </a:t>
            </a:r>
            <a:r>
              <a:rPr lang="en-US" sz="2200" b="1" dirty="0"/>
              <a:t>calibrated on the European curricular structure </a:t>
            </a:r>
            <a:r>
              <a:rPr lang="en-US" sz="2200" dirty="0"/>
              <a:t>(i.e. 60 ECTS per year following the Bologna protocol), and integrated into the existing master programs of each of our 8 Latin American universities</a:t>
            </a:r>
            <a:endParaRPr lang="fr-FR" sz="2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722" y="1783452"/>
            <a:ext cx="3252612" cy="35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the consortium</a:t>
            </a:r>
            <a:endParaRPr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43" y="808887"/>
            <a:ext cx="10934700" cy="563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4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the consortium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3" y="1684867"/>
            <a:ext cx="10934281" cy="452402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49112" y="1044222"/>
            <a:ext cx="108937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dirty="0" err="1">
                <a:latin typeface="Montserrat"/>
                <a:cs typeface="Montserrat"/>
              </a:rPr>
              <a:t>Scientific</a:t>
            </a:r>
            <a:r>
              <a:rPr lang="fr-FR" sz="2500" dirty="0">
                <a:latin typeface="Montserrat"/>
                <a:cs typeface="Montserrat"/>
              </a:rPr>
              <a:t> and </a:t>
            </a:r>
            <a:r>
              <a:rPr lang="fr-FR" sz="2500" dirty="0" err="1">
                <a:latin typeface="Montserrat"/>
                <a:cs typeface="Montserrat"/>
              </a:rPr>
              <a:t>industrial</a:t>
            </a:r>
            <a:r>
              <a:rPr lang="fr-FR" sz="2500" dirty="0">
                <a:latin typeface="Montserrat"/>
                <a:cs typeface="Montserrat"/>
              </a:rPr>
              <a:t> </a:t>
            </a:r>
            <a:r>
              <a:rPr lang="fr-FR" sz="2500" dirty="0" err="1">
                <a:latin typeface="Montserrat"/>
                <a:cs typeface="Montserrat"/>
              </a:rPr>
              <a:t>partners</a:t>
            </a:r>
            <a:endParaRPr lang="fr-FR" sz="2500" dirty="0"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5925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two thematic areas </a:t>
            </a:r>
            <a:endParaRPr dirty="0"/>
          </a:p>
        </p:txBody>
      </p:sp>
      <p:sp>
        <p:nvSpPr>
          <p:cNvPr id="5" name="Google Shape;237;p26"/>
          <p:cNvSpPr txBox="1">
            <a:spLocks noGrp="1"/>
          </p:cNvSpPr>
          <p:nvPr>
            <p:ph type="body" idx="1"/>
          </p:nvPr>
        </p:nvSpPr>
        <p:spPr>
          <a:xfrm>
            <a:off x="98777" y="909991"/>
            <a:ext cx="6461606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000" b="1" dirty="0"/>
              <a:t>High Energy Physics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/>
              <a:t>Answering fundamental questions about the universe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/>
              <a:t>International collaborations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1800" dirty="0"/>
              <a:t>Knowledge transfer</a:t>
            </a:r>
          </a:p>
        </p:txBody>
      </p:sp>
      <p:sp>
        <p:nvSpPr>
          <p:cNvPr id="6" name="Google Shape;237;p26"/>
          <p:cNvSpPr txBox="1">
            <a:spLocks/>
          </p:cNvSpPr>
          <p:nvPr/>
        </p:nvSpPr>
        <p:spPr>
          <a:xfrm>
            <a:off x="6039556" y="921280"/>
            <a:ext cx="6152444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2000" b="1" dirty="0"/>
              <a:t>Complex systems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1800" dirty="0"/>
              <a:t>Study and classification of matter states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fr-FR" sz="1800" dirty="0"/>
              <a:t>U</a:t>
            </a:r>
            <a:r>
              <a:rPr lang="en-US" sz="1800" dirty="0" err="1"/>
              <a:t>biquity</a:t>
            </a:r>
            <a:r>
              <a:rPr lang="en-US" sz="1800" dirty="0"/>
              <a:t> of studied models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1800" dirty="0"/>
              <a:t>Networks and collective behavior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r>
              <a:rPr lang="en-US" sz="1800" dirty="0"/>
              <a:t>Highly interdisciplinary field</a:t>
            </a:r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en-US" sz="1800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en-US" sz="1800" dirty="0"/>
          </a:p>
          <a:p>
            <a:pPr marL="342900" indent="-342900">
              <a:spcBef>
                <a:spcPts val="0"/>
              </a:spcBef>
              <a:buFont typeface="Arial"/>
              <a:buChar char="•"/>
            </a:pPr>
            <a:endParaRPr lang="en-US" sz="1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0" y="2127956"/>
            <a:ext cx="4452055" cy="22260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991" y="3939820"/>
            <a:ext cx="4582532" cy="25230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878" y="3405013"/>
            <a:ext cx="2197100" cy="1346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191" y="2331152"/>
            <a:ext cx="3060700" cy="15621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7856" y="3862209"/>
            <a:ext cx="1295400" cy="19558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7740" y="3827416"/>
            <a:ext cx="3680482" cy="26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8;p2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physics: three axis of competences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4" y="1247419"/>
            <a:ext cx="11207044" cy="41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535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5623</TotalTime>
  <Words>817</Words>
  <Application>Microsoft Macintosh PowerPoint</Application>
  <PresentationFormat>Widescreen</PresentationFormat>
  <Paragraphs>86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Montserrat</vt:lpstr>
      <vt:lpstr>Roboto</vt:lpstr>
      <vt:lpstr>Libre Franklin Medium</vt:lpstr>
      <vt:lpstr>Arial</vt:lpstr>
      <vt:lpstr>Libre Franklin</vt:lpstr>
      <vt:lpstr>Tema de Office</vt:lpstr>
      <vt:lpstr>LA-CoNGA physics</vt:lpstr>
      <vt:lpstr>Scientific collaboration and education at a global scale</vt:lpstr>
      <vt:lpstr>The importance of Virtual Research and Learning Networks</vt:lpstr>
      <vt:lpstr>HECAP context in the Latin American region</vt:lpstr>
      <vt:lpstr>LA-CoNGA physics</vt:lpstr>
      <vt:lpstr>LA-CoNGA physics: the consortium</vt:lpstr>
      <vt:lpstr>LA-CoNGA physics: the consortium</vt:lpstr>
      <vt:lpstr>LA-CoNGA physics: two thematic areas </vt:lpstr>
      <vt:lpstr>LA-CoNGA physics: three axis of competences</vt:lpstr>
      <vt:lpstr>LA-CoNGA physics: methodology and platform</vt:lpstr>
      <vt:lpstr>LA-CoNGA physics: implementation</vt:lpstr>
      <vt:lpstr>LA-CoNGA physics: #HablemosLAConGA</vt:lpstr>
      <vt:lpstr>LA-CoNGA physics: our values/our vision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LUIS ALBERTO NUNEZ DE VIL MARTINEZ</cp:lastModifiedBy>
  <cp:revision>30</cp:revision>
  <dcterms:modified xsi:type="dcterms:W3CDTF">2020-12-06T14:59:59Z</dcterms:modified>
</cp:coreProperties>
</file>